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212E3AE-DDFF-4A22-B70D-6F4B06ABF43A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7A16949-2385-44DA-9B38-9CCBBB67F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3AE-DDFF-4A22-B70D-6F4B06ABF43A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6949-2385-44DA-9B38-9CCBBB67F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3AE-DDFF-4A22-B70D-6F4B06ABF43A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6949-2385-44DA-9B38-9CCBBB67F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212E3AE-DDFF-4A22-B70D-6F4B06ABF43A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6949-2385-44DA-9B38-9CCBBB67F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212E3AE-DDFF-4A22-B70D-6F4B06ABF43A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7A16949-2385-44DA-9B38-9CCBBB67F8F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212E3AE-DDFF-4A22-B70D-6F4B06ABF43A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7A16949-2385-44DA-9B38-9CCBBB67F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212E3AE-DDFF-4A22-B70D-6F4B06ABF43A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7A16949-2385-44DA-9B38-9CCBBB67F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E3AE-DDFF-4A22-B70D-6F4B06ABF43A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6949-2385-44DA-9B38-9CCBBB67F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212E3AE-DDFF-4A22-B70D-6F4B06ABF43A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7A16949-2385-44DA-9B38-9CCBBB67F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212E3AE-DDFF-4A22-B70D-6F4B06ABF43A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7A16949-2385-44DA-9B38-9CCBBB67F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212E3AE-DDFF-4A22-B70D-6F4B06ABF43A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7A16949-2385-44DA-9B38-9CCBBB67F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212E3AE-DDFF-4A22-B70D-6F4B06ABF43A}" type="datetimeFigureOut">
              <a:rPr lang="en-US" smtClean="0"/>
              <a:pPr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7A16949-2385-44DA-9B38-9CCBBB67F8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clker.com/cliparts/1/d/f/a/11949841371072904550soup_jarno_vasamaa_.svg.hi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Thermochemistry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Feeling hot, hot, hot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Thermochemical</a:t>
            </a:r>
            <a:r>
              <a:rPr lang="en-US" dirty="0" smtClean="0"/>
              <a:t>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baseline="-25000" dirty="0" smtClean="0"/>
              <a:t> (s)</a:t>
            </a:r>
            <a:r>
              <a:rPr lang="en-US" dirty="0" smtClean="0"/>
              <a:t>    +    2S </a:t>
            </a:r>
            <a:r>
              <a:rPr lang="en-US" baseline="-25000" dirty="0" smtClean="0"/>
              <a:t>(s)</a:t>
            </a:r>
            <a:r>
              <a:rPr lang="en-US" dirty="0" smtClean="0"/>
              <a:t>    +    89.3 kJ   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   CS</a:t>
            </a:r>
            <a:r>
              <a:rPr lang="en-US" baseline="-25000" dirty="0" smtClean="0"/>
              <a:t>2 (l)</a:t>
            </a:r>
          </a:p>
          <a:p>
            <a:endParaRPr lang="en-US" dirty="0" smtClean="0"/>
          </a:p>
          <a:p>
            <a:r>
              <a:rPr lang="en-US" dirty="0" smtClean="0"/>
              <a:t>Is heat released or absorbed in this chemical reaction?	</a:t>
            </a:r>
          </a:p>
          <a:p>
            <a:endParaRPr lang="en-US" dirty="0" smtClean="0"/>
          </a:p>
          <a:p>
            <a:r>
              <a:rPr lang="en-US" dirty="0" smtClean="0"/>
              <a:t>Exothermic or endothermic?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267200" y="2819400"/>
            <a:ext cx="2209800" cy="8382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5" name="Oval 4"/>
          <p:cNvSpPr/>
          <p:nvPr/>
        </p:nvSpPr>
        <p:spPr>
          <a:xfrm>
            <a:off x="3505200" y="4419600"/>
            <a:ext cx="2895600" cy="8382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3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3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3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3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93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93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193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93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Capacity and Specific 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mean to “burn calories”? </a:t>
            </a:r>
          </a:p>
          <a:p>
            <a:pPr>
              <a:buNone/>
            </a:pPr>
            <a:r>
              <a:rPr lang="en-US" dirty="0" smtClean="0"/>
              <a:t>							generates 		which is measured in calories.</a:t>
            </a:r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calorie</a:t>
            </a:r>
            <a:r>
              <a:rPr lang="en-US" dirty="0" smtClean="0"/>
              <a:t> –the quantity of </a:t>
            </a:r>
          </a:p>
          <a:p>
            <a:pPr>
              <a:buNone/>
            </a:pPr>
            <a:r>
              <a:rPr lang="en-US" dirty="0" smtClean="0"/>
              <a:t>	needed to raise the </a:t>
            </a:r>
          </a:p>
          <a:p>
            <a:pPr>
              <a:buNone/>
            </a:pPr>
            <a:r>
              <a:rPr lang="en-US" dirty="0" smtClean="0"/>
              <a:t>	of         g of pure water         °C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calorie  =  			Joules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1 			=  			1		 =	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444 calories to joules.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Heat capacity</a:t>
            </a:r>
            <a:r>
              <a:rPr lang="en-US" dirty="0" smtClean="0"/>
              <a:t> – the quantity of  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Energy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	needed to raise </a:t>
            </a:r>
            <a:r>
              <a:rPr lang="en-US" dirty="0" smtClean="0">
                <a:solidFill>
                  <a:srgbClr val="FF0000"/>
                </a:solidFill>
              </a:rPr>
              <a:t>1 gram of a substance by  1 °C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Heat capacity depends upon the  type of matter of object and the chemical composition.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Measuring/Expressing Heat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Thermochemical</a:t>
            </a:r>
            <a:r>
              <a:rPr lang="en-US" sz="3200" dirty="0" smtClean="0"/>
              <a:t> equations – treat heat change (         ) just like any other </a:t>
            </a:r>
          </a:p>
          <a:p>
            <a:pPr>
              <a:buNone/>
            </a:pPr>
            <a:r>
              <a:rPr lang="en-US" sz="3200" dirty="0" smtClean="0"/>
              <a:t>					or</a:t>
            </a:r>
          </a:p>
          <a:p>
            <a:r>
              <a:rPr lang="en-US" sz="3200" dirty="0" smtClean="0"/>
              <a:t>Chemistry problems involving </a:t>
            </a:r>
            <a:r>
              <a:rPr lang="en-US" sz="3200" dirty="0" smtClean="0">
                <a:sym typeface="Symbol"/>
              </a:rPr>
              <a:t></a:t>
            </a:r>
            <a:r>
              <a:rPr lang="en-US" sz="3200" dirty="0" smtClean="0"/>
              <a:t>H are similar to                                       problems – depends on number of                   			</a:t>
            </a:r>
            <a:r>
              <a:rPr lang="en-US" sz="3200" dirty="0" err="1" smtClean="0"/>
              <a:t>of</a:t>
            </a:r>
            <a:r>
              <a:rPr lang="en-US" sz="3200" dirty="0" smtClean="0"/>
              <a:t> reactants and products involved.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30692" y="2200870"/>
            <a:ext cx="12747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sym typeface="Symbol"/>
              </a:rPr>
              <a:t>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 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75186" y="2743200"/>
            <a:ext cx="30396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reactant</a:t>
            </a:r>
            <a:endParaRPr lang="en-US" sz="54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8200" y="2743200"/>
            <a:ext cx="2831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product</a:t>
            </a:r>
            <a:endParaRPr lang="en-US" sz="54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67000" y="3810000"/>
            <a:ext cx="47051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stoichiometry</a:t>
            </a:r>
            <a:endParaRPr lang="en-US" sz="54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81767" y="4791670"/>
            <a:ext cx="21948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moles</a:t>
            </a:r>
            <a:endParaRPr lang="en-US" sz="54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Measuring/Expressing Heat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sz="2800" dirty="0" err="1" smtClean="0"/>
              <a:t>CaO</a:t>
            </a:r>
            <a:r>
              <a:rPr lang="en-US" sz="2800" dirty="0" smtClean="0"/>
              <a:t>  + 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   </a:t>
            </a:r>
            <a:r>
              <a:rPr lang="en-US" sz="2800" dirty="0" smtClean="0">
                <a:sym typeface="Symbol"/>
              </a:rPr>
              <a:t></a:t>
            </a:r>
            <a:r>
              <a:rPr lang="en-US" sz="2800" dirty="0" smtClean="0"/>
              <a:t>    Ca(OH)</a:t>
            </a:r>
            <a:r>
              <a:rPr lang="en-US" sz="2800" baseline="-25000" dirty="0" smtClean="0"/>
              <a:t>2 </a:t>
            </a:r>
            <a:r>
              <a:rPr lang="en-US" sz="2800" dirty="0" smtClean="0"/>
              <a:t>  +  65.2 kJ</a:t>
            </a:r>
          </a:p>
          <a:p>
            <a:pPr>
              <a:lnSpc>
                <a:spcPct val="200000"/>
              </a:lnSpc>
              <a:buNone/>
            </a:pPr>
            <a:r>
              <a:rPr lang="en-US" sz="2800" dirty="0" smtClean="0"/>
              <a:t>				   and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/>
              <a:t>2</a:t>
            </a:r>
            <a:r>
              <a:rPr lang="en-US" sz="2800" dirty="0" smtClean="0"/>
              <a:t> </a:t>
            </a:r>
            <a:r>
              <a:rPr lang="en-US" sz="2800" dirty="0" err="1" smtClean="0"/>
              <a:t>CaO</a:t>
            </a:r>
            <a:r>
              <a:rPr lang="en-US" sz="2800" dirty="0" smtClean="0"/>
              <a:t>  +   </a:t>
            </a:r>
            <a:r>
              <a:rPr lang="en-US" sz="2800" b="1" dirty="0" smtClean="0"/>
              <a:t>2</a:t>
            </a:r>
            <a:r>
              <a:rPr lang="en-US" sz="2800" dirty="0" smtClean="0"/>
              <a:t>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 </a:t>
            </a:r>
            <a:r>
              <a:rPr lang="en-US" sz="2800" dirty="0" smtClean="0">
                <a:sym typeface="Symbol"/>
              </a:rPr>
              <a:t></a:t>
            </a:r>
            <a:r>
              <a:rPr lang="en-US" sz="2800" dirty="0" smtClean="0"/>
              <a:t>    </a:t>
            </a:r>
            <a:r>
              <a:rPr lang="en-US" sz="2800" b="1" dirty="0" smtClean="0"/>
              <a:t>2 </a:t>
            </a:r>
            <a:r>
              <a:rPr lang="en-US" sz="2800" dirty="0" smtClean="0"/>
              <a:t>Ca(OH)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 +  130.4 kJ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42900" y="33909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1943100" y="3162300"/>
            <a:ext cx="1447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3886200" y="3124200"/>
            <a:ext cx="1447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6324600" y="2971800"/>
            <a:ext cx="14478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81000" y="4876800"/>
            <a:ext cx="81820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Multiply everything by 2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Measuring/Expressing Heat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 (g)</a:t>
            </a:r>
            <a:r>
              <a:rPr lang="en-US" dirty="0" smtClean="0"/>
              <a:t>  +  F</a:t>
            </a:r>
            <a:r>
              <a:rPr lang="en-US" baseline="-25000" dirty="0" smtClean="0"/>
              <a:t>2 (g)</a:t>
            </a:r>
            <a:r>
              <a:rPr lang="en-US" dirty="0" smtClean="0"/>
              <a:t>   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   2HF</a:t>
            </a:r>
            <a:r>
              <a:rPr lang="en-US" baseline="-25000" dirty="0" smtClean="0"/>
              <a:t>(g)</a:t>
            </a:r>
            <a:r>
              <a:rPr lang="en-US" dirty="0" smtClean="0"/>
              <a:t>        </a:t>
            </a:r>
            <a:r>
              <a:rPr lang="en-US" dirty="0" smtClean="0">
                <a:sym typeface="Symbol"/>
              </a:rPr>
              <a:t></a:t>
            </a:r>
            <a:r>
              <a:rPr lang="en-US" dirty="0" smtClean="0"/>
              <a:t>H = -536 kJ</a:t>
            </a:r>
          </a:p>
          <a:p>
            <a:r>
              <a:rPr lang="en-US" dirty="0" smtClean="0"/>
              <a:t>Calculate the heat change (in kJ) for the conversion of 10.1 g of H</a:t>
            </a:r>
            <a:r>
              <a:rPr lang="en-US" baseline="-25000" dirty="0" smtClean="0"/>
              <a:t>2</a:t>
            </a:r>
            <a:r>
              <a:rPr lang="en-US" dirty="0" smtClean="0"/>
              <a:t> gas to HF gas at constant pressure.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Entropy</a:t>
            </a:r>
            <a:r>
              <a:rPr lang="en-US" dirty="0" smtClean="0"/>
              <a:t> (       ) – a measure of the                         			     of a system</a:t>
            </a:r>
          </a:p>
          <a:p>
            <a:r>
              <a:rPr lang="en-US" dirty="0" smtClean="0"/>
              <a:t>For example, when playing cards are ordered by number and suit, they have a              entropy (                                )</a:t>
            </a:r>
          </a:p>
          <a:p>
            <a:r>
              <a:rPr lang="en-US" dirty="0" smtClean="0"/>
              <a:t>When a deck of cards is thrown into the air, they have a               entropy </a:t>
            </a:r>
          </a:p>
          <a:p>
            <a:pPr>
              <a:buNone/>
            </a:pPr>
            <a:r>
              <a:rPr lang="en-US" dirty="0" smtClean="0"/>
              <a:t>    (                                         )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493499" y="1676400"/>
            <a:ext cx="11641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sym typeface="Symbol"/>
              </a:rPr>
              <a:t>S</a:t>
            </a:r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en-US" sz="5400" b="1" dirty="0">
              <a:ln w="50800"/>
              <a:solidFill>
                <a:schemeClr val="bg1">
                  <a:shade val="5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8283" y="2200870"/>
            <a:ext cx="30941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sym typeface="Symbol"/>
              </a:rPr>
              <a:t>disorder</a:t>
            </a:r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en-US" sz="5400" b="1" dirty="0">
              <a:ln w="50800"/>
              <a:solidFill>
                <a:schemeClr val="bg1">
                  <a:shade val="5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51588" y="3581400"/>
            <a:ext cx="15440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low </a:t>
            </a:r>
            <a:endParaRPr lang="en-US" sz="5400" b="1" dirty="0">
              <a:ln w="50800"/>
              <a:solidFill>
                <a:schemeClr val="bg1">
                  <a:shade val="5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67200" y="3581400"/>
            <a:ext cx="35654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sym typeface="Symbol"/>
              </a:rPr>
              <a:t>organized</a:t>
            </a:r>
            <a:endParaRPr lang="en-US" sz="5400" b="1" dirty="0">
              <a:ln w="50800"/>
              <a:solidFill>
                <a:schemeClr val="bg1">
                  <a:shade val="5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86200" y="4639270"/>
            <a:ext cx="1832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sym typeface="Symbol"/>
              </a:rPr>
              <a:t>high</a:t>
            </a:r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en-US" sz="5400" b="1" dirty="0">
              <a:ln w="50800"/>
              <a:solidFill>
                <a:schemeClr val="bg1">
                  <a:shade val="5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9062" y="5172670"/>
            <a:ext cx="4493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sym typeface="Symbol"/>
              </a:rPr>
              <a:t>disorganized</a:t>
            </a:r>
            <a:endParaRPr lang="en-US" sz="5400" b="1" dirty="0">
              <a:ln w="50800"/>
              <a:solidFill>
                <a:schemeClr val="bg1">
                  <a:shade val="5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Law of Disorder</a:t>
            </a:r>
            <a:r>
              <a:rPr lang="en-US" dirty="0" smtClean="0"/>
              <a:t> – Processes move in the direction of </a:t>
            </a:r>
          </a:p>
          <a:p>
            <a:pPr>
              <a:buNone/>
            </a:pPr>
            <a:r>
              <a:rPr lang="en-US" dirty="0" smtClean="0"/>
              <a:t>	or                             .</a:t>
            </a:r>
          </a:p>
          <a:p>
            <a:r>
              <a:rPr lang="en-US" dirty="0" smtClean="0"/>
              <a:t>(Things easily become disorganized – think about your bedroom or Mrs. </a:t>
            </a:r>
            <a:r>
              <a:rPr lang="en-US" dirty="0" err="1" smtClean="0"/>
              <a:t>Haase-Alvey’s</a:t>
            </a:r>
            <a:r>
              <a:rPr lang="en-US" dirty="0" smtClean="0"/>
              <a:t> desk!)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24200" y="2133600"/>
            <a:ext cx="573105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en-US" sz="48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ncreasing entropy</a:t>
            </a:r>
            <a:endParaRPr lang="en-US" sz="48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2658070"/>
            <a:ext cx="28616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disorder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Thermochemistry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4000"/>
              </a:lnSpc>
            </a:pPr>
            <a:r>
              <a:rPr lang="en-US" dirty="0" err="1" smtClean="0"/>
              <a:t>Thermochemistry</a:t>
            </a:r>
            <a:r>
              <a:rPr lang="en-US" dirty="0" smtClean="0"/>
              <a:t> – concerned with the                    		changes that occur during a</a:t>
            </a:r>
          </a:p>
          <a:p>
            <a:pPr>
              <a:lnSpc>
                <a:spcPct val="134000"/>
              </a:lnSpc>
              <a:buNone/>
            </a:pPr>
            <a:r>
              <a:rPr lang="en-US" dirty="0" smtClean="0"/>
              <a:t>				      reaction.</a:t>
            </a:r>
          </a:p>
          <a:p>
            <a:pPr>
              <a:lnSpc>
                <a:spcPct val="134000"/>
              </a:lnSpc>
            </a:pPr>
            <a:r>
              <a:rPr lang="en-US" dirty="0" smtClean="0"/>
              <a:t>Heat (     ) -                          that transfers from one object to another because of a</a:t>
            </a:r>
          </a:p>
          <a:p>
            <a:pPr>
              <a:lnSpc>
                <a:spcPct val="134000"/>
              </a:lnSpc>
              <a:buNone/>
            </a:pPr>
            <a:r>
              <a:rPr lang="en-US" dirty="0" smtClean="0"/>
              <a:t>						        between them.</a:t>
            </a:r>
          </a:p>
          <a:p>
            <a:pPr>
              <a:lnSpc>
                <a:spcPct val="134000"/>
              </a:lnSpc>
              <a:buNone/>
            </a:pPr>
            <a:r>
              <a:rPr lang="en-US" dirty="0" smtClean="0"/>
              <a:t>	SI unit is the                   (      ).  Heat always flows from a                             object to a </a:t>
            </a:r>
          </a:p>
          <a:p>
            <a:pPr>
              <a:lnSpc>
                <a:spcPct val="134000"/>
              </a:lnSpc>
              <a:buNone/>
            </a:pPr>
            <a:r>
              <a:rPr lang="en-US" dirty="0" smtClean="0"/>
              <a:t>				object.</a:t>
            </a:r>
          </a:p>
        </p:txBody>
      </p:sp>
      <p:sp>
        <p:nvSpPr>
          <p:cNvPr id="4" name="Rectangle 3"/>
          <p:cNvSpPr/>
          <p:nvPr/>
        </p:nvSpPr>
        <p:spPr>
          <a:xfrm>
            <a:off x="729278" y="1600200"/>
            <a:ext cx="1709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heat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3161" y="2200870"/>
            <a:ext cx="33730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chemical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49278" y="2819400"/>
            <a:ext cx="641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71800" y="2819400"/>
            <a:ext cx="25683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energy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8420" y="3962400"/>
            <a:ext cx="57567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temp. difference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66444" y="4639270"/>
            <a:ext cx="18341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joule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24200" y="5172670"/>
            <a:ext cx="27334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warmer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69912" y="4648200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4400" y="5715000"/>
            <a:ext cx="23487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cooler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does entropy (</a:t>
            </a:r>
            <a:r>
              <a:rPr lang="en-US" dirty="0" smtClean="0">
                <a:sym typeface="Symbol"/>
              </a:rPr>
              <a:t></a:t>
            </a:r>
            <a:r>
              <a:rPr lang="en-US" dirty="0" smtClean="0"/>
              <a:t>S) increase in a reaction?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8008"/>
            <a:ext cx="8229600" cy="5279992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</a:pPr>
            <a:r>
              <a:rPr lang="en-US" sz="2600" dirty="0" smtClean="0"/>
              <a:t>Phase change:                      </a:t>
            </a:r>
            <a:r>
              <a:rPr lang="en-US" sz="2600" dirty="0" smtClean="0">
                <a:sym typeface="Wingdings"/>
              </a:rPr>
              <a:t></a:t>
            </a:r>
            <a:r>
              <a:rPr lang="en-US" sz="2600" dirty="0" smtClean="0"/>
              <a:t>                        </a:t>
            </a:r>
            <a:r>
              <a:rPr lang="en-US" sz="2600" dirty="0" smtClean="0">
                <a:sym typeface="Wingdings"/>
              </a:rPr>
              <a:t></a:t>
            </a:r>
            <a:r>
              <a:rPr lang="en-US" sz="2600" dirty="0" smtClean="0"/>
              <a:t> (increasing entropy)</a:t>
            </a:r>
          </a:p>
          <a:p>
            <a:pPr lvl="0">
              <a:lnSpc>
                <a:spcPct val="150000"/>
              </a:lnSpc>
            </a:pPr>
            <a:r>
              <a:rPr lang="en-US" sz="2600" dirty="0" smtClean="0"/>
              <a:t>When a substance is                             into parts      </a:t>
            </a:r>
            <a:r>
              <a:rPr lang="en-US" sz="2600" dirty="0" err="1" smtClean="0"/>
              <a:t>NaCl</a:t>
            </a:r>
            <a:r>
              <a:rPr lang="en-US" sz="2600" dirty="0" smtClean="0"/>
              <a:t> </a:t>
            </a:r>
            <a:r>
              <a:rPr lang="en-US" sz="2600" dirty="0" smtClean="0">
                <a:sym typeface="Wingdings"/>
              </a:rPr>
              <a:t></a:t>
            </a:r>
            <a:r>
              <a:rPr lang="en-US" sz="2600" dirty="0" smtClean="0"/>
              <a:t> Na</a:t>
            </a:r>
            <a:r>
              <a:rPr lang="en-US" sz="2600" baseline="30000" dirty="0" smtClean="0"/>
              <a:t>+</a:t>
            </a:r>
            <a:r>
              <a:rPr lang="en-US" sz="2600" dirty="0" smtClean="0"/>
              <a:t> + </a:t>
            </a:r>
            <a:r>
              <a:rPr lang="en-US" sz="2600" dirty="0" err="1" smtClean="0"/>
              <a:t>Cl</a:t>
            </a:r>
            <a:r>
              <a:rPr lang="en-US" sz="2600" baseline="30000" dirty="0" smtClean="0"/>
              <a:t>-</a:t>
            </a:r>
            <a:endParaRPr lang="en-US" sz="2600" dirty="0" smtClean="0"/>
          </a:p>
          <a:p>
            <a:pPr lvl="0">
              <a:lnSpc>
                <a:spcPct val="150000"/>
              </a:lnSpc>
            </a:pPr>
            <a:r>
              <a:rPr lang="en-US" sz="2600" dirty="0" smtClean="0"/>
              <a:t>When the total number of                             molecules      total number of                            molecules</a:t>
            </a:r>
          </a:p>
          <a:p>
            <a:pPr>
              <a:lnSpc>
                <a:spcPct val="150000"/>
              </a:lnSpc>
            </a:pPr>
            <a:r>
              <a:rPr lang="en-US" sz="2600" dirty="0" smtClean="0"/>
              <a:t>2 SO</a:t>
            </a:r>
            <a:r>
              <a:rPr lang="en-US" sz="2600" baseline="-25000" dirty="0" smtClean="0"/>
              <a:t>3</a:t>
            </a:r>
            <a:r>
              <a:rPr lang="en-US" sz="2600" dirty="0" smtClean="0"/>
              <a:t> + 1 CO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</a:t>
            </a:r>
            <a:r>
              <a:rPr lang="en-US" sz="2600" dirty="0" smtClean="0">
                <a:sym typeface="Wingdings"/>
              </a:rPr>
              <a:t></a:t>
            </a:r>
            <a:r>
              <a:rPr lang="en-US" sz="2600" dirty="0" smtClean="0"/>
              <a:t> 1 CS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+ 4 O</a:t>
            </a:r>
            <a:r>
              <a:rPr lang="en-US" sz="2600" baseline="-25000" dirty="0" smtClean="0"/>
              <a:t>2</a:t>
            </a:r>
            <a:endParaRPr lang="en-US" sz="2600" dirty="0" smtClean="0"/>
          </a:p>
          <a:p>
            <a:pPr lvl="0">
              <a:lnSpc>
                <a:spcPct val="150000"/>
              </a:lnSpc>
            </a:pPr>
            <a:r>
              <a:rPr lang="en-US" sz="2600" dirty="0" smtClean="0"/>
              <a:t>When                                                   increases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76600" y="1371600"/>
            <a:ext cx="1723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solid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0" y="1371600"/>
            <a:ext cx="20136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liquid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0" y="1362670"/>
            <a:ext cx="14029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gas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08668" y="2505670"/>
            <a:ext cx="25683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roken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4400" y="3572470"/>
            <a:ext cx="28312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product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57800" y="4105870"/>
            <a:ext cx="30396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reactant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28800" y="5782270"/>
            <a:ext cx="43556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temperature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48156" y="4182070"/>
            <a:ext cx="5998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&gt;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+ </a:t>
            </a:r>
            <a:r>
              <a:rPr lang="en-US" dirty="0" smtClean="0">
                <a:sym typeface="Symbol"/>
              </a:rPr>
              <a:t></a:t>
            </a:r>
            <a:r>
              <a:rPr lang="en-US" dirty="0" smtClean="0"/>
              <a:t>S                                   entropy/disorder	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- </a:t>
            </a:r>
            <a:r>
              <a:rPr lang="en-US" dirty="0" smtClean="0">
                <a:sym typeface="Symbol"/>
              </a:rPr>
              <a:t></a:t>
            </a:r>
            <a:r>
              <a:rPr lang="en-US" dirty="0" smtClean="0"/>
              <a:t>S                                    entropy/disorder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1752600"/>
            <a:ext cx="36760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increasing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16902" y="3276600"/>
            <a:ext cx="3995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de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creasing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a.  </a:t>
            </a:r>
            <a:r>
              <a:rPr lang="en-US" dirty="0" err="1" smtClean="0"/>
              <a:t>ClF</a:t>
            </a:r>
            <a:r>
              <a:rPr lang="en-US" baseline="-25000" dirty="0" smtClean="0"/>
              <a:t> (g)</a:t>
            </a:r>
            <a:r>
              <a:rPr lang="en-US" dirty="0" smtClean="0"/>
              <a:t>  +  F</a:t>
            </a:r>
            <a:r>
              <a:rPr lang="en-US" baseline="-25000" dirty="0" smtClean="0"/>
              <a:t>2 (g)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 ClF</a:t>
            </a:r>
            <a:r>
              <a:rPr lang="en-US" baseline="-25000" dirty="0" smtClean="0"/>
              <a:t>3 (g)	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b.  NH</a:t>
            </a:r>
            <a:r>
              <a:rPr lang="en-US" baseline="-25000" dirty="0" smtClean="0"/>
              <a:t>3 (g)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 NH</a:t>
            </a:r>
            <a:r>
              <a:rPr lang="en-US" baseline="-25000" dirty="0" smtClean="0"/>
              <a:t>3 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		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c.  CH</a:t>
            </a:r>
            <a:r>
              <a:rPr lang="en-US" baseline="-25000" dirty="0" smtClean="0"/>
              <a:t>3</a:t>
            </a:r>
            <a:r>
              <a:rPr lang="en-US" dirty="0" smtClean="0"/>
              <a:t>OH</a:t>
            </a:r>
            <a:r>
              <a:rPr lang="en-US" baseline="-25000" dirty="0" smtClean="0"/>
              <a:t> (l)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CH</a:t>
            </a:r>
            <a:r>
              <a:rPr lang="en-US" baseline="-25000" dirty="0" smtClean="0"/>
              <a:t>3</a:t>
            </a:r>
            <a:r>
              <a:rPr lang="en-US" dirty="0" smtClean="0"/>
              <a:t>OH</a:t>
            </a:r>
            <a:r>
              <a:rPr lang="en-US" baseline="-25000" dirty="0" smtClean="0"/>
              <a:t> 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	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d.  C</a:t>
            </a:r>
            <a:r>
              <a:rPr lang="en-US" baseline="-25000" dirty="0" smtClean="0"/>
              <a:t>10</a:t>
            </a:r>
            <a:r>
              <a:rPr lang="en-US" dirty="0" smtClean="0"/>
              <a:t>H</a:t>
            </a:r>
            <a:r>
              <a:rPr lang="en-US" baseline="-25000" dirty="0" smtClean="0"/>
              <a:t>8 (l)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 C</a:t>
            </a:r>
            <a:r>
              <a:rPr lang="en-US" baseline="-25000" dirty="0" smtClean="0"/>
              <a:t>10</a:t>
            </a:r>
            <a:r>
              <a:rPr lang="en-US" dirty="0" smtClean="0"/>
              <a:t>H</a:t>
            </a:r>
            <a:r>
              <a:rPr lang="en-US" baseline="-25000" dirty="0" smtClean="0"/>
              <a:t>8 (s)		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e.  </a:t>
            </a:r>
            <a:r>
              <a:rPr lang="en-US" dirty="0" err="1" smtClean="0"/>
              <a:t>FeS</a:t>
            </a:r>
            <a:r>
              <a:rPr lang="en-US" baseline="-25000" dirty="0" smtClean="0"/>
              <a:t> (s)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 Fe</a:t>
            </a:r>
            <a:r>
              <a:rPr lang="en-US" baseline="30000" dirty="0" smtClean="0"/>
              <a:t>2+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 +  S</a:t>
            </a:r>
            <a:r>
              <a:rPr lang="en-US" baseline="30000" dirty="0" smtClean="0"/>
              <a:t>2-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	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f.  SO</a:t>
            </a:r>
            <a:r>
              <a:rPr lang="en-US" baseline="-25000" dirty="0" smtClean="0"/>
              <a:t>2 (g)</a:t>
            </a:r>
            <a:r>
              <a:rPr lang="en-US" dirty="0" smtClean="0"/>
              <a:t>  + 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 (l)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 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3 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-76200"/>
            <a:ext cx="6096000" cy="954107"/>
          </a:xfrm>
          <a:prstGeom prst="rect">
            <a:avLst/>
          </a:prstGeom>
          <a:noFill/>
          <a:ln>
            <a:solidFill>
              <a:schemeClr val="tx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Look at: temperature ↑, s </a:t>
            </a:r>
            <a:r>
              <a:rPr lang="en-US" sz="2800" dirty="0" smtClean="0">
                <a:sym typeface="Wingdings" pitchFamily="2" charset="2"/>
              </a:rPr>
              <a:t> l  g, product &gt; reactant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Spontaneous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 spontaneous process is a                       or                                  change that occurs with          outside                                    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Examples – iron                     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		       methane                                 		       ice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93663" y="1752600"/>
            <a:ext cx="29979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physical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2438400"/>
            <a:ext cx="33730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chem</a:t>
            </a:r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ical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75523" y="3191470"/>
            <a:ext cx="10438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no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58166" y="3124200"/>
            <a:ext cx="36904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assistance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0" y="3886200"/>
            <a:ext cx="2372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rusting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800600" y="4724400"/>
            <a:ext cx="27318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burning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57600" y="5401270"/>
            <a:ext cx="26933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melting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Spontaneous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>
                <a:sym typeface="Symbol"/>
              </a:rPr>
              <a:t></a:t>
            </a:r>
            <a:r>
              <a:rPr lang="en-US" dirty="0" smtClean="0"/>
              <a:t>H (               /                           ) and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sym typeface="Symbol"/>
              </a:rPr>
              <a:t>	</a:t>
            </a:r>
            <a:r>
              <a:rPr lang="en-US" dirty="0" smtClean="0"/>
              <a:t>S (                           /                          ) determine whether a reaction is spontaneous or </a:t>
            </a:r>
            <a:r>
              <a:rPr lang="en-US" dirty="0" err="1" smtClean="0"/>
              <a:t>nonspontaneous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43678" y="1752600"/>
            <a:ext cx="1709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heat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99412" y="1752600"/>
            <a:ext cx="31502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enthalpy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8200" y="2581870"/>
            <a:ext cx="27767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entropy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95646" y="2581870"/>
            <a:ext cx="29001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disorder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Spontaneous Processes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828800"/>
          <a:ext cx="8458201" cy="38100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192867"/>
                <a:gridCol w="2897717"/>
                <a:gridCol w="3367617"/>
              </a:tblGrid>
              <a:tr h="1165399">
                <a:tc>
                  <a:txBody>
                    <a:bodyPr/>
                    <a:lstStyle/>
                    <a:p>
                      <a:endParaRPr lang="en-US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latin typeface="+mn-lt"/>
                          <a:ea typeface="Calibri"/>
                          <a:cs typeface="Times New Roman"/>
                        </a:rPr>
                        <a:t>Exothermic</a:t>
                      </a:r>
                      <a:endParaRPr lang="en-US" sz="3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latin typeface="+mn-lt"/>
                        </a:rPr>
                        <a:t>Endothermic</a:t>
                      </a:r>
                      <a:endParaRPr lang="en-US" sz="3600" dirty="0">
                        <a:latin typeface="+mn-lt"/>
                      </a:endParaRPr>
                    </a:p>
                  </a:txBody>
                  <a:tcPr/>
                </a:tc>
              </a:tr>
              <a:tr h="1108495">
                <a:tc>
                  <a:txBody>
                    <a:bodyPr/>
                    <a:lstStyle/>
                    <a:p>
                      <a:endParaRPr lang="en-US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</a:t>
                      </a:r>
                      <a:r>
                        <a:rPr kumimoji="0" lang="en-US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 </a:t>
                      </a:r>
                      <a:r>
                        <a:rPr kumimoji="0" lang="en-US" sz="3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</a:t>
                      </a:r>
                      <a:endParaRPr lang="en-US" sz="3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en-US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kumimoji="0" lang="en-US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</a:t>
                      </a:r>
                      <a:r>
                        <a:rPr kumimoji="0" lang="en-US" sz="3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 </a:t>
                      </a:r>
                      <a:r>
                        <a:rPr kumimoji="0" lang="en-US" sz="36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</a:t>
                      </a:r>
                      <a:endParaRPr lang="en-US" sz="3600" dirty="0">
                        <a:latin typeface="+mn-lt"/>
                      </a:endParaRPr>
                    </a:p>
                  </a:txBody>
                  <a:tcPr/>
                </a:tc>
              </a:tr>
              <a:tr h="768053">
                <a:tc>
                  <a:txBody>
                    <a:bodyPr/>
                    <a:lstStyle/>
                    <a:p>
                      <a:r>
                        <a:rPr kumimoji="0"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kumimoji="0"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</a:t>
                      </a:r>
                      <a:r>
                        <a:rPr kumimoji="0"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 </a:t>
                      </a:r>
                      <a:r>
                        <a:rPr kumimoji="0" lang="en-US" sz="3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</a:t>
                      </a:r>
                      <a:endParaRPr lang="en-US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latin typeface="+mn-lt"/>
                      </a:endParaRPr>
                    </a:p>
                  </a:txBody>
                  <a:tcPr/>
                </a:tc>
              </a:tr>
              <a:tr h="768053">
                <a:tc>
                  <a:txBody>
                    <a:bodyPr/>
                    <a:lstStyle/>
                    <a:p>
                      <a:r>
                        <a:rPr kumimoji="0"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kumimoji="0"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Symbol"/>
                        </a:rPr>
                        <a:t></a:t>
                      </a:r>
                      <a:r>
                        <a:rPr kumimoji="0" lang="en-US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 </a:t>
                      </a:r>
                      <a:r>
                        <a:rPr kumimoji="0" lang="en-US" sz="36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</a:t>
                      </a:r>
                      <a:endParaRPr lang="en-US" sz="3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You place an ice cube into a bowl of hot soup.  Describe the direction of heat flow.</a:t>
            </a:r>
          </a:p>
          <a:p>
            <a:r>
              <a:rPr lang="en-US" dirty="0" smtClean="0"/>
              <a:t>The hotter soup transfers heat to the colder ice.</a:t>
            </a:r>
          </a:p>
          <a:p>
            <a:r>
              <a:rPr lang="en-US" dirty="0" smtClean="0"/>
              <a:t>It is possible to transfer HEAT, but never COLD.  (There is no such thing as cold transfer!)</a:t>
            </a:r>
            <a:endParaRPr lang="en-US" dirty="0"/>
          </a:p>
        </p:txBody>
      </p:sp>
      <p:pic>
        <p:nvPicPr>
          <p:cNvPr id="1026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228600"/>
            <a:ext cx="1752600" cy="1460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Energy – the                              for doing                    		or supplying               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3505199"/>
          <a:ext cx="8534400" cy="335280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267200"/>
                <a:gridCol w="4267200"/>
              </a:tblGrid>
              <a:tr h="750781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/>
                        <a:t>Kinetic energy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/>
                        <a:t>Potential energy</a:t>
                      </a:r>
                      <a:endParaRPr lang="en-US" sz="3200" b="0" dirty="0"/>
                    </a:p>
                  </a:txBody>
                  <a:tcPr/>
                </a:tc>
              </a:tr>
              <a:tr h="75078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Due to </a:t>
                      </a:r>
                      <a:r>
                        <a:rPr lang="en-US" sz="3200" b="1" dirty="0" smtClean="0"/>
                        <a:t>motion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Due to </a:t>
                      </a:r>
                      <a:r>
                        <a:rPr lang="en-US" sz="3200" b="1" dirty="0" smtClean="0"/>
                        <a:t>position</a:t>
                      </a:r>
                      <a:endParaRPr lang="en-US" sz="3200" b="1" dirty="0"/>
                    </a:p>
                  </a:txBody>
                  <a:tcPr/>
                </a:tc>
              </a:tr>
              <a:tr h="185123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(</a:t>
                      </a:r>
                      <a:r>
                        <a:rPr lang="en-US" sz="3200" b="1" dirty="0" smtClean="0"/>
                        <a:t>Temperature</a:t>
                      </a:r>
                      <a:r>
                        <a:rPr lang="en-US" sz="3200" dirty="0" smtClean="0"/>
                        <a:t>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(Stored </a:t>
                      </a:r>
                      <a:r>
                        <a:rPr lang="en-US" sz="3200" b="1" dirty="0" smtClean="0"/>
                        <a:t>within</a:t>
                      </a:r>
                      <a:r>
                        <a:rPr lang="en-US" sz="3200" dirty="0" smtClean="0"/>
                        <a:t> the chemical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="1" baseline="0" dirty="0" smtClean="0"/>
                        <a:t>structure</a:t>
                      </a:r>
                      <a:r>
                        <a:rPr lang="en-US" sz="3200" baseline="0" dirty="0" smtClean="0"/>
                        <a:t> of molecules)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200400" y="1819870"/>
            <a:ext cx="3220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capacity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5800" y="2514600"/>
            <a:ext cx="1709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heat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7694" y="2505670"/>
            <a:ext cx="18069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work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COE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686800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Law of Conservation of Energy – Energy      is neither                       nor                             ; it can be                                from one form to another.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         chemical reactions involve a 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				or                                 of heat.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541878" y="2505670"/>
            <a:ext cx="256352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created</a:t>
            </a:r>
            <a:endParaRPr lang="en-US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94901" y="2514600"/>
            <a:ext cx="319189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destroyed</a:t>
            </a:r>
            <a:endParaRPr lang="en-US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00" y="3200400"/>
            <a:ext cx="337464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transferred</a:t>
            </a:r>
            <a:endParaRPr lang="en-US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4724400"/>
            <a:ext cx="118173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ALL</a:t>
            </a:r>
            <a:endParaRPr lang="en-US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5493603"/>
            <a:ext cx="239039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release</a:t>
            </a:r>
            <a:endParaRPr lang="en-US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23179" y="5493603"/>
            <a:ext cx="336342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absorption</a:t>
            </a:r>
            <a:endParaRPr lang="en-US" sz="48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Exothermic process – 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	to its surroundings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Endothermic process – </a:t>
            </a:r>
          </a:p>
          <a:p>
            <a:pPr>
              <a:lnSpc>
                <a:spcPct val="200000"/>
              </a:lnSpc>
              <a:buNone/>
            </a:pPr>
            <a:r>
              <a:rPr lang="en-US" dirty="0" smtClean="0"/>
              <a:t>	to its surroundings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782768" y="2064603"/>
            <a:ext cx="443743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4800" b="1" spc="150" dirty="0">
                <a:ln w="11430"/>
                <a:solidFill>
                  <a:srgbClr val="F8F8F8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</a:t>
            </a:r>
            <a:r>
              <a:rPr lang="en-US" sz="4800" b="1" cap="none" spc="150" dirty="0" smtClean="0">
                <a:ln w="11430"/>
                <a:solidFill>
                  <a:srgbClr val="F8F8F8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eleases heat</a:t>
            </a:r>
            <a:endParaRPr lang="en-US" sz="4800" b="1" cap="none" spc="150" dirty="0">
              <a:ln w="11430"/>
              <a:solidFill>
                <a:srgbClr val="F8F8F8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53000" y="4038600"/>
            <a:ext cx="429636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4800" b="1" spc="150" dirty="0" smtClean="0">
                <a:ln w="11430"/>
                <a:solidFill>
                  <a:srgbClr val="F8F8F8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absorbs</a:t>
            </a:r>
            <a:r>
              <a:rPr lang="en-US" sz="4800" b="1" cap="none" spc="150" dirty="0" smtClean="0">
                <a:ln w="11430"/>
                <a:solidFill>
                  <a:srgbClr val="F8F8F8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heat</a:t>
            </a:r>
            <a:endParaRPr lang="en-US" sz="4800" b="1" cap="none" spc="150" dirty="0">
              <a:ln w="11430"/>
              <a:solidFill>
                <a:srgbClr val="F8F8F8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1200" y="1447800"/>
            <a:ext cx="24128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exo</a:t>
            </a:r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exit</a:t>
            </a:r>
            <a:endParaRPr lang="en-US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" y="5715000"/>
            <a:ext cx="328006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</a:t>
            </a:r>
            <a:r>
              <a:rPr lang="en-US" sz="4000" b="0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ndo</a:t>
            </a:r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enter</a:t>
            </a:r>
            <a:endParaRPr lang="en-US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1447800" y="1905000"/>
            <a:ext cx="609600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381000" y="4953000"/>
            <a:ext cx="121920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399" y="1752600"/>
          <a:ext cx="8839201" cy="4663440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2866768"/>
                <a:gridCol w="2866768"/>
                <a:gridCol w="31056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Direction of heat flow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Sign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Reaction Type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Heat flows OUT</a:t>
                      </a:r>
                      <a:r>
                        <a:rPr lang="en-US" sz="3600" baseline="0" dirty="0" smtClean="0"/>
                        <a:t> of the system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Negative – </a:t>
                      </a:r>
                    </a:p>
                    <a:p>
                      <a:r>
                        <a:rPr lang="en-US" sz="3600" dirty="0" smtClean="0"/>
                        <a:t>“Losing heat”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Exothermic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Heat flows INTO the system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Positive +</a:t>
                      </a:r>
                    </a:p>
                    <a:p>
                      <a:r>
                        <a:rPr lang="en-US" sz="3600" dirty="0" smtClean="0"/>
                        <a:t>“Gaining heat”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Endothermic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 rot="5400000">
            <a:off x="1257300" y="4686300"/>
            <a:ext cx="3429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076700" y="4686300"/>
            <a:ext cx="3429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Thermochemical</a:t>
            </a:r>
            <a:r>
              <a:rPr lang="en-US" dirty="0" smtClean="0"/>
              <a:t>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4Fe</a:t>
            </a:r>
            <a:r>
              <a:rPr lang="en-US" baseline="-25000" dirty="0" smtClean="0"/>
              <a:t> (s)</a:t>
            </a:r>
            <a:r>
              <a:rPr lang="en-US" dirty="0" smtClean="0"/>
              <a:t>   +   3O</a:t>
            </a:r>
            <a:r>
              <a:rPr lang="en-US" baseline="-25000" dirty="0" smtClean="0"/>
              <a:t>2 (g)</a:t>
            </a:r>
            <a:r>
              <a:rPr lang="en-US" dirty="0" smtClean="0"/>
              <a:t>  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  2Fe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3 (s)</a:t>
            </a:r>
            <a:r>
              <a:rPr lang="en-US" dirty="0" smtClean="0"/>
              <a:t>   + 1625 kJ</a:t>
            </a:r>
          </a:p>
          <a:p>
            <a:endParaRPr lang="en-US" dirty="0" smtClean="0"/>
          </a:p>
          <a:p>
            <a:r>
              <a:rPr lang="en-US" dirty="0" smtClean="0"/>
              <a:t>Does this reaction give off heat or absorb heat?		</a:t>
            </a:r>
          </a:p>
          <a:p>
            <a:endParaRPr lang="en-US" dirty="0" smtClean="0"/>
          </a:p>
          <a:p>
            <a:r>
              <a:rPr lang="en-US" dirty="0" smtClean="0"/>
              <a:t>Exothermic or endothermic?</a:t>
            </a:r>
          </a:p>
          <a:p>
            <a:endParaRPr lang="en-US" dirty="0" smtClean="0"/>
          </a:p>
          <a:p>
            <a:r>
              <a:rPr lang="en-US" dirty="0" smtClean="0"/>
              <a:t>Over all heat is -1625kJ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191000" y="2819400"/>
            <a:ext cx="2667000" cy="8382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5" name="Oval 4"/>
          <p:cNvSpPr/>
          <p:nvPr/>
        </p:nvSpPr>
        <p:spPr>
          <a:xfrm>
            <a:off x="685800" y="4419600"/>
            <a:ext cx="2667000" cy="83820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3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3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3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3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93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93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193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193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308" accel="100000" fill="hold">
                                          <p:stCondLst>
                                            <p:cond delay="19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Thermochemical</a:t>
            </a:r>
            <a:r>
              <a:rPr lang="en-US" dirty="0" smtClean="0"/>
              <a:t>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kJ mean?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(measurement of                      )</a:t>
            </a:r>
          </a:p>
          <a:p>
            <a:r>
              <a:rPr lang="en-US" dirty="0" smtClean="0"/>
              <a:t>                               </a:t>
            </a:r>
            <a:r>
              <a:rPr lang="el-GR" dirty="0" smtClean="0"/>
              <a:t>Δ</a:t>
            </a:r>
            <a:r>
              <a:rPr lang="en-US" dirty="0" smtClean="0"/>
              <a:t>H - change in heat content for a reaction at constant pressure.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2438400"/>
            <a:ext cx="5921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Kilojoule</a:t>
            </a:r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= 1000 J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19600" y="3267670"/>
            <a:ext cx="1709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heat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47934" y="3810000"/>
            <a:ext cx="30668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Enthalpy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E15530F9F60545B52DE8E9A53E995E" ma:contentTypeVersion="1" ma:contentTypeDescription="Create a new document." ma:contentTypeScope="" ma:versionID="1e94e28673f0d039f8c7f804c951847f">
  <xsd:schema xmlns:xsd="http://www.w3.org/2001/XMLSchema" xmlns:p="http://schemas.microsoft.com/office/2006/metadata/properties" xmlns:ns2="3dad766c-9e36-455d-8d7c-234eca89fec7" targetNamespace="http://schemas.microsoft.com/office/2006/metadata/properties" ma:root="true" ma:fieldsID="111b1d09fd174d8180c4ea5adcf5fafb" ns2:_="">
    <xsd:import namespace="3dad766c-9e36-455d-8d7c-234eca89fec7"/>
    <xsd:element name="properties">
      <xsd:complexType>
        <xsd:sequence>
          <xsd:element name="documentManagement">
            <xsd:complexType>
              <xsd:all>
                <xsd:element ref="ns2:Resource_x0020_Typ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3dad766c-9e36-455d-8d7c-234eca89fec7" elementFormDefault="qualified">
    <xsd:import namespace="http://schemas.microsoft.com/office/2006/documentManagement/types"/>
    <xsd:element name="Resource_x0020_Type" ma:index="8" nillable="true" ma:displayName="Resource Type" ma:default="" ma:internalName="Resource_x0020_Type" ma:requiredMultiChoice="tru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Academic"/>
                        <xsd:enumeration value="AP"/>
                        <xsd:enumeration value="Pre AP"/>
                        <xsd:enumeration value="Parent Resource"/>
                        <xsd:enumeration value="Student Resource"/>
                        <xsd:enumeration value="Publications"/>
                        <xsd:enumeration value="Homework"/>
                        <xsd:enumeration value="Other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Resource_x0020_Type xmlns="3dad766c-9e36-455d-8d7c-234eca89fec7">
      <Value>Academic</Value>
    </Resource_x0020_Type>
  </documentManagement>
</p:properties>
</file>

<file path=customXml/itemProps1.xml><?xml version="1.0" encoding="utf-8"?>
<ds:datastoreItem xmlns:ds="http://schemas.openxmlformats.org/officeDocument/2006/customXml" ds:itemID="{11D7DCF6-C3E3-4DC4-8987-17B30CD2B9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ad766c-9e36-455d-8d7c-234eca89fec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23A5B23-184A-4053-B8FC-A95C7D6AA9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CE5C74-B4EC-4BFF-A2BA-2873B0624735}">
  <ds:schemaRefs>
    <ds:schemaRef ds:uri="http://schemas.microsoft.com/office/2006/metadata/properties"/>
    <ds:schemaRef ds:uri="3dad766c-9e36-455d-8d7c-234eca89fec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14768</TotalTime>
  <Words>585</Words>
  <Application>Microsoft Office PowerPoint</Application>
  <PresentationFormat>On-screen Show (4:3)</PresentationFormat>
  <Paragraphs>192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Verve</vt:lpstr>
      <vt:lpstr>Thermochemistry</vt:lpstr>
      <vt:lpstr>Thermochemistry</vt:lpstr>
      <vt:lpstr>Heat transfer</vt:lpstr>
      <vt:lpstr>Energy</vt:lpstr>
      <vt:lpstr>Law of COE</vt:lpstr>
      <vt:lpstr>Reactions</vt:lpstr>
      <vt:lpstr>Reactions</vt:lpstr>
      <vt:lpstr>Thermochemical Equations</vt:lpstr>
      <vt:lpstr>Thermochemical Equations</vt:lpstr>
      <vt:lpstr>Thermochemical Equations</vt:lpstr>
      <vt:lpstr>Heat Capacity and Specific Heat</vt:lpstr>
      <vt:lpstr>Conversions</vt:lpstr>
      <vt:lpstr>Conversions</vt:lpstr>
      <vt:lpstr>Heat capacity</vt:lpstr>
      <vt:lpstr>Measuring/Expressing Heat Changes</vt:lpstr>
      <vt:lpstr>Measuring/Expressing Heat Changes</vt:lpstr>
      <vt:lpstr>Measuring/Expressing Heat Changes</vt:lpstr>
      <vt:lpstr>Entropy</vt:lpstr>
      <vt:lpstr>Entropy</vt:lpstr>
      <vt:lpstr>When does entropy (S) increase in a reaction?</vt:lpstr>
      <vt:lpstr>Entropy</vt:lpstr>
      <vt:lpstr>Entropy</vt:lpstr>
      <vt:lpstr>Spontaneous Processes</vt:lpstr>
      <vt:lpstr>Spontaneous Processes</vt:lpstr>
      <vt:lpstr>Spontaneous Processes</vt:lpstr>
    </vt:vector>
  </TitlesOfParts>
  <Company>Katy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Thermochemistry powerpoint</dc:title>
  <dc:creator>Kristin Haase-Alvey</dc:creator>
  <cp:lastModifiedBy>srea</cp:lastModifiedBy>
  <cp:revision>1427</cp:revision>
  <dcterms:created xsi:type="dcterms:W3CDTF">2010-04-06T17:13:41Z</dcterms:created>
  <dcterms:modified xsi:type="dcterms:W3CDTF">2017-05-16T21:35:01Z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0x0101008EE15530F9F60545B52DE8E9A53E995E</vt:lpwstr>
  </property>
</Properties>
</file>